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58" r:id="rId5"/>
    <p:sldId id="259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93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21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481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5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24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4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4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0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0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A59B547-8298-4E8A-A28F-857FE18907F4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620BB6-AF65-4628-8A48-8AC3D8A2D47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3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lyubba.taiwan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hyperlink" Target="https://en.wikipedia.org/wiki/Ka_(Cyrillic)" TargetMode="External"/><Relationship Id="rId18" Type="http://schemas.openxmlformats.org/officeDocument/2006/relationships/hyperlink" Target="https://en.wikipedia.org/wiki/Pe_(Cyrillic)" TargetMode="External"/><Relationship Id="rId26" Type="http://schemas.openxmlformats.org/officeDocument/2006/relationships/hyperlink" Target="https://en.wikipedia.org/wiki/Che_(Cyrillic)" TargetMode="External"/><Relationship Id="rId3" Type="http://schemas.openxmlformats.org/officeDocument/2006/relationships/hyperlink" Target="https://en.wikipedia.org/wiki/Be_(Cyrillic)" TargetMode="External"/><Relationship Id="rId21" Type="http://schemas.openxmlformats.org/officeDocument/2006/relationships/hyperlink" Target="https://en.wikipedia.org/wiki/Te_(Cyrillic)" TargetMode="External"/><Relationship Id="rId34" Type="http://schemas.openxmlformats.org/officeDocument/2006/relationships/hyperlink" Target="https://en.wikipedia.org/wiki/Ya_(Cyrillic)" TargetMode="External"/><Relationship Id="rId7" Type="http://schemas.openxmlformats.org/officeDocument/2006/relationships/hyperlink" Target="https://en.wikipedia.org/wiki/Ye_(Cyrillic)" TargetMode="External"/><Relationship Id="rId12" Type="http://schemas.openxmlformats.org/officeDocument/2006/relationships/hyperlink" Target="https://en.wikipedia.org/wiki/Short_I" TargetMode="External"/><Relationship Id="rId17" Type="http://schemas.openxmlformats.org/officeDocument/2006/relationships/hyperlink" Target="https://en.wikipedia.org/wiki/O_(Cyrillic)" TargetMode="External"/><Relationship Id="rId25" Type="http://schemas.openxmlformats.org/officeDocument/2006/relationships/hyperlink" Target="https://en.wikipedia.org/wiki/Tse_(Cyrillic)" TargetMode="External"/><Relationship Id="rId33" Type="http://schemas.openxmlformats.org/officeDocument/2006/relationships/hyperlink" Target="https://en.wikipedia.org/wiki/Yu_(Cyrillic)" TargetMode="External"/><Relationship Id="rId2" Type="http://schemas.openxmlformats.org/officeDocument/2006/relationships/hyperlink" Target="https://en.wikipedia.org/wiki/A_(Cyrillic)" TargetMode="External"/><Relationship Id="rId16" Type="http://schemas.openxmlformats.org/officeDocument/2006/relationships/hyperlink" Target="https://en.wikipedia.org/wiki/En_(Cyrillic)" TargetMode="External"/><Relationship Id="rId20" Type="http://schemas.openxmlformats.org/officeDocument/2006/relationships/hyperlink" Target="https://en.wikipedia.org/wiki/Es_(Cyrillic)" TargetMode="External"/><Relationship Id="rId29" Type="http://schemas.openxmlformats.org/officeDocument/2006/relationships/hyperlink" Target="https://en.wikipedia.org/wiki/Hard_sig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e_(Cyrillic)" TargetMode="External"/><Relationship Id="rId11" Type="http://schemas.openxmlformats.org/officeDocument/2006/relationships/hyperlink" Target="https://en.wikipedia.org/wiki/I_(Cyrillic)" TargetMode="External"/><Relationship Id="rId24" Type="http://schemas.openxmlformats.org/officeDocument/2006/relationships/hyperlink" Target="https://en.wikipedia.org/wiki/Kha_(Cyrillic)" TargetMode="External"/><Relationship Id="rId32" Type="http://schemas.openxmlformats.org/officeDocument/2006/relationships/hyperlink" Target="https://en.wikipedia.org/wiki/E_(Cyrillic)" TargetMode="External"/><Relationship Id="rId5" Type="http://schemas.openxmlformats.org/officeDocument/2006/relationships/hyperlink" Target="https://en.wikipedia.org/wiki/Ge_(Cyrillic)" TargetMode="External"/><Relationship Id="rId15" Type="http://schemas.openxmlformats.org/officeDocument/2006/relationships/hyperlink" Target="https://en.wikipedia.org/wiki/Em_(Cyrillic)" TargetMode="External"/><Relationship Id="rId23" Type="http://schemas.openxmlformats.org/officeDocument/2006/relationships/hyperlink" Target="https://en.wikipedia.org/wiki/Ef_(Cyrillic)" TargetMode="External"/><Relationship Id="rId28" Type="http://schemas.openxmlformats.org/officeDocument/2006/relationships/hyperlink" Target="https://en.wikipedia.org/wiki/Shcha_(Cyrillic)" TargetMode="External"/><Relationship Id="rId10" Type="http://schemas.openxmlformats.org/officeDocument/2006/relationships/hyperlink" Target="https://en.wikipedia.org/wiki/Ze_(Cyrillic)" TargetMode="External"/><Relationship Id="rId19" Type="http://schemas.openxmlformats.org/officeDocument/2006/relationships/hyperlink" Target="https://en.wikipedia.org/wiki/Er_(Cyrillic)" TargetMode="External"/><Relationship Id="rId31" Type="http://schemas.openxmlformats.org/officeDocument/2006/relationships/hyperlink" Target="https://en.wikipedia.org/wiki/Soft_sign" TargetMode="External"/><Relationship Id="rId4" Type="http://schemas.openxmlformats.org/officeDocument/2006/relationships/hyperlink" Target="https://en.wikipedia.org/wiki/Ve_(Cyrillic)" TargetMode="External"/><Relationship Id="rId9" Type="http://schemas.openxmlformats.org/officeDocument/2006/relationships/hyperlink" Target="https://en.wikipedia.org/wiki/Zhe_(Cyrillic)" TargetMode="External"/><Relationship Id="rId14" Type="http://schemas.openxmlformats.org/officeDocument/2006/relationships/hyperlink" Target="https://en.wikipedia.org/wiki/El_(Cyrillic)" TargetMode="External"/><Relationship Id="rId22" Type="http://schemas.openxmlformats.org/officeDocument/2006/relationships/hyperlink" Target="https://en.wikipedia.org/wiki/U_(Cyrillic)" TargetMode="External"/><Relationship Id="rId27" Type="http://schemas.openxmlformats.org/officeDocument/2006/relationships/hyperlink" Target="https://en.wikipedia.org/wiki/Sha_(Cyrillic)" TargetMode="External"/><Relationship Id="rId30" Type="http://schemas.openxmlformats.org/officeDocument/2006/relationships/hyperlink" Target="https://en.wikipedia.org/wiki/Yery" TargetMode="External"/><Relationship Id="rId8" Type="http://schemas.openxmlformats.org/officeDocument/2006/relationships/hyperlink" Target="https://en.wikipedia.org/wiki/Yo_(Cyrillic)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ru-RU" dirty="0"/>
              <a:t>Русский язык</a:t>
            </a:r>
            <a:br>
              <a:rPr lang="ru-RU" dirty="0"/>
            </a:br>
            <a:r>
              <a:rPr lang="zh-TW" altLang="en-US" dirty="0"/>
              <a:t>俄文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Первый урок</a:t>
            </a:r>
          </a:p>
          <a:p>
            <a:r>
              <a:rPr lang="ru-RU" dirty="0"/>
              <a:t>Понедельник, 09</a:t>
            </a:r>
            <a:r>
              <a:rPr lang="en-US" dirty="0"/>
              <a:t>/18/2017</a:t>
            </a:r>
          </a:p>
        </p:txBody>
      </p:sp>
    </p:spTree>
    <p:extLst>
      <p:ext uri="{BB962C8B-B14F-4D97-AF65-F5344CB8AC3E}">
        <p14:creationId xmlns:p14="http://schemas.microsoft.com/office/powerpoint/2010/main" val="621297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The False Friends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28800"/>
            <a:ext cx="7543801" cy="464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The next group of letters includes eight false friends, called so because they look like other English letters or even numbers but have different pronunciation.</a:t>
            </a:r>
          </a:p>
          <a:p>
            <a:pPr marL="0" indent="0">
              <a:buNone/>
            </a:pPr>
            <a:r>
              <a:rPr lang="en-US" sz="1800" b="1" dirty="0"/>
              <a:t>В </a:t>
            </a:r>
            <a:r>
              <a:rPr lang="en-US" sz="1800" b="1" dirty="0" err="1"/>
              <a:t>в</a:t>
            </a:r>
            <a:r>
              <a:rPr lang="en-US" sz="1800" dirty="0"/>
              <a:t> - pronounced as "v" in "victory“</a:t>
            </a:r>
          </a:p>
          <a:p>
            <a:pPr marL="0" indent="0">
              <a:buNone/>
            </a:pPr>
            <a:r>
              <a:rPr lang="en-US" sz="1800" b="1" dirty="0"/>
              <a:t>З </a:t>
            </a:r>
            <a:r>
              <a:rPr lang="en-US" sz="1800" b="1" dirty="0" err="1"/>
              <a:t>з</a:t>
            </a:r>
            <a:r>
              <a:rPr lang="en-US" sz="1800" dirty="0"/>
              <a:t> - pronounced as "z" in "zero". Despite similar form, this letter has nothing to do with the number three.</a:t>
            </a:r>
          </a:p>
          <a:p>
            <a:pPr marL="0" indent="0">
              <a:buNone/>
            </a:pPr>
            <a:r>
              <a:rPr lang="en-US" sz="1800" b="1" dirty="0"/>
              <a:t>Н </a:t>
            </a:r>
            <a:r>
              <a:rPr lang="en-US" sz="1800" b="1" dirty="0" err="1"/>
              <a:t>н</a:t>
            </a:r>
            <a:r>
              <a:rPr lang="en-US" sz="1800" dirty="0"/>
              <a:t> - pronounced as "n" in "noon“</a:t>
            </a:r>
          </a:p>
          <a:p>
            <a:pPr marL="0" indent="0">
              <a:buNone/>
            </a:pPr>
            <a:r>
              <a:rPr lang="en-US" sz="1800" b="1" dirty="0"/>
              <a:t>Р </a:t>
            </a:r>
            <a:r>
              <a:rPr lang="en-US" sz="1800" b="1" dirty="0" err="1"/>
              <a:t>р</a:t>
            </a:r>
            <a:r>
              <a:rPr lang="en-US" sz="1800" dirty="0"/>
              <a:t> - pronounced as "r" in "bright" (you should roll it like British actors do when reading old poems)</a:t>
            </a:r>
          </a:p>
          <a:p>
            <a:pPr marL="0" indent="0">
              <a:buNone/>
            </a:pPr>
            <a:r>
              <a:rPr lang="en-US" sz="1800" b="1" dirty="0"/>
              <a:t>С </a:t>
            </a:r>
            <a:r>
              <a:rPr lang="en-US" sz="1800" b="1" dirty="0" err="1"/>
              <a:t>с</a:t>
            </a:r>
            <a:r>
              <a:rPr lang="en-US" sz="1800" dirty="0"/>
              <a:t> - pronounced as "s" in "soup“</a:t>
            </a:r>
          </a:p>
          <a:p>
            <a:pPr marL="0" indent="0">
              <a:buNone/>
            </a:pPr>
            <a:r>
              <a:rPr lang="en-US" sz="1800" b="1" dirty="0"/>
              <a:t>У </a:t>
            </a:r>
            <a:r>
              <a:rPr lang="en-US" sz="1800" b="1" dirty="0" err="1"/>
              <a:t>у</a:t>
            </a:r>
            <a:r>
              <a:rPr lang="en-US" sz="1800" dirty="0"/>
              <a:t> - pronounced as "</a:t>
            </a:r>
            <a:r>
              <a:rPr lang="en-US" sz="1800" dirty="0" err="1"/>
              <a:t>oo</a:t>
            </a:r>
            <a:r>
              <a:rPr lang="en-US" sz="1800" dirty="0"/>
              <a:t>" in "shoot".</a:t>
            </a:r>
          </a:p>
          <a:p>
            <a:pPr marL="0" indent="0">
              <a:buNone/>
            </a:pPr>
            <a:r>
              <a:rPr lang="en-US" sz="1800" b="1" dirty="0"/>
              <a:t>Ч </a:t>
            </a:r>
            <a:r>
              <a:rPr lang="en-US" sz="1800" b="1" dirty="0" err="1"/>
              <a:t>ч</a:t>
            </a:r>
            <a:r>
              <a:rPr lang="en-US" sz="1800" dirty="0"/>
              <a:t> - pronounced as "</a:t>
            </a:r>
            <a:r>
              <a:rPr lang="en-US" sz="1800" dirty="0" err="1"/>
              <a:t>ch</a:t>
            </a:r>
            <a:r>
              <a:rPr lang="en-US" sz="1800" dirty="0"/>
              <a:t>" in "chair". This letter is not the number four.</a:t>
            </a:r>
          </a:p>
          <a:p>
            <a:pPr marL="0" indent="0">
              <a:buNone/>
            </a:pPr>
            <a:r>
              <a:rPr lang="en-US" sz="1800" b="1" dirty="0"/>
              <a:t>Х </a:t>
            </a:r>
            <a:r>
              <a:rPr lang="en-US" sz="1800" b="1" dirty="0" err="1"/>
              <a:t>х</a:t>
            </a:r>
            <a:r>
              <a:rPr lang="en-US" sz="1800" dirty="0"/>
              <a:t> - pronounced as "h" in "hoopla" or "</a:t>
            </a:r>
            <a:r>
              <a:rPr lang="en-US" sz="1800" dirty="0" err="1"/>
              <a:t>ch</a:t>
            </a:r>
            <a:r>
              <a:rPr lang="en-US" sz="1800" dirty="0"/>
              <a:t>" in the Scottish "loch"</a:t>
            </a:r>
          </a:p>
        </p:txBody>
      </p:sp>
    </p:spTree>
    <p:extLst>
      <p:ext uri="{BB962C8B-B14F-4D97-AF65-F5344CB8AC3E}">
        <p14:creationId xmlns:p14="http://schemas.microsoft.com/office/powerpoint/2010/main" val="271506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dirty="0"/>
              <a:t>Весна - </a:t>
            </a:r>
            <a:r>
              <a:rPr lang="en-US" sz="2400" dirty="0"/>
              <a:t>spring (season)</a:t>
            </a:r>
            <a:br>
              <a:rPr lang="en-US" sz="2400" dirty="0"/>
            </a:br>
            <a:r>
              <a:rPr lang="ru-RU" sz="2400" dirty="0"/>
              <a:t>Ус - </a:t>
            </a:r>
            <a:r>
              <a:rPr lang="en-US" sz="2400" dirty="0"/>
              <a:t>moustache</a:t>
            </a:r>
            <a:br>
              <a:rPr lang="en-US" sz="2400" dirty="0"/>
            </a:br>
            <a:r>
              <a:rPr lang="ru-RU" sz="2400" dirty="0"/>
              <a:t>Чек - </a:t>
            </a:r>
            <a:r>
              <a:rPr lang="en-US" sz="2400" dirty="0"/>
              <a:t>a check, receipt</a:t>
            </a:r>
            <a:br>
              <a:rPr lang="en-US" sz="2400" dirty="0"/>
            </a:br>
            <a:r>
              <a:rPr lang="ru-RU" sz="2400" dirty="0"/>
              <a:t>Метр - </a:t>
            </a:r>
            <a:r>
              <a:rPr lang="en-US" sz="2400" dirty="0"/>
              <a:t>meter</a:t>
            </a:r>
            <a:br>
              <a:rPr lang="en-US" sz="2400" dirty="0"/>
            </a:br>
            <a:r>
              <a:rPr lang="ru-RU" sz="2400" dirty="0"/>
              <a:t>Хвост - </a:t>
            </a:r>
            <a:r>
              <a:rPr lang="en-US" sz="2400" dirty="0"/>
              <a:t>tail</a:t>
            </a:r>
            <a:br>
              <a:rPr lang="en-US" sz="2400" dirty="0"/>
            </a:br>
            <a:r>
              <a:rPr lang="ru-RU" sz="2400" dirty="0"/>
              <a:t>Верх – </a:t>
            </a:r>
            <a:r>
              <a:rPr lang="en-US" sz="2400" dirty="0"/>
              <a:t>top</a:t>
            </a: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/>
              <a:t>Ухо – </a:t>
            </a:r>
            <a:r>
              <a:rPr lang="en-US" sz="2400" dirty="0"/>
              <a:t>ear</a:t>
            </a:r>
            <a:endParaRPr lang="ru-R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/>
              <a:t>Нос -</a:t>
            </a:r>
            <a:r>
              <a:rPr lang="en-US" sz="2400" dirty="0"/>
              <a:t>nose</a:t>
            </a:r>
          </a:p>
        </p:txBody>
      </p:sp>
    </p:spTree>
    <p:extLst>
      <p:ext uri="{BB962C8B-B14F-4D97-AF65-F5344CB8AC3E}">
        <p14:creationId xmlns:p14="http://schemas.microsoft.com/office/powerpoint/2010/main" val="1754641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The Secret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16 </a:t>
            </a:r>
            <a:r>
              <a:rPr lang="en-US" sz="3200" dirty="0"/>
              <a:t>letters of the Russian alphabet that we call "secret agents". </a:t>
            </a:r>
            <a:endParaRPr lang="ru-RU" sz="3200" dirty="0"/>
          </a:p>
          <a:p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041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228600"/>
            <a:ext cx="8458200" cy="5973763"/>
          </a:xfrm>
        </p:spPr>
        <p:txBody>
          <a:bodyPr numCol="2">
            <a:no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000" b="1" dirty="0"/>
              <a:t>Б </a:t>
            </a:r>
            <a:r>
              <a:rPr lang="en-US" sz="2000" b="1" dirty="0" err="1"/>
              <a:t>б</a:t>
            </a:r>
            <a:r>
              <a:rPr lang="en-US" sz="2000" dirty="0"/>
              <a:t> - pronounced as "b" in "boy“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Г </a:t>
            </a:r>
            <a:r>
              <a:rPr lang="en-US" sz="2000" b="1" dirty="0" err="1"/>
              <a:t>г</a:t>
            </a:r>
            <a:r>
              <a:rPr lang="en-US" sz="2000" dirty="0"/>
              <a:t> - pronounced as "g" in "good“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Д </a:t>
            </a:r>
            <a:r>
              <a:rPr lang="en-US" sz="2000" b="1" dirty="0" err="1"/>
              <a:t>д</a:t>
            </a:r>
            <a:r>
              <a:rPr lang="en-US" sz="2000" dirty="0"/>
              <a:t> - pronounced as "d" in "desk“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Ё </a:t>
            </a:r>
            <a:r>
              <a:rPr lang="en-US" sz="2000" b="1" dirty="0" err="1"/>
              <a:t>ё</a:t>
            </a:r>
            <a:r>
              <a:rPr lang="en-US" sz="2000" dirty="0"/>
              <a:t> - pronounced as "</a:t>
            </a:r>
            <a:r>
              <a:rPr lang="en-US" sz="2000" dirty="0" err="1"/>
              <a:t>yo</a:t>
            </a:r>
            <a:r>
              <a:rPr lang="en-US" sz="2000" dirty="0"/>
              <a:t>" in "yonder“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Ж </a:t>
            </a:r>
            <a:r>
              <a:rPr lang="en-US" sz="2000" b="1" dirty="0" err="1"/>
              <a:t>ж</a:t>
            </a:r>
            <a:r>
              <a:rPr lang="en-US" sz="2000" dirty="0"/>
              <a:t> - pronounced as "s" in "pleasure"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П </a:t>
            </a:r>
            <a:r>
              <a:rPr lang="en-US" sz="2000" b="1" dirty="0" err="1"/>
              <a:t>п</a:t>
            </a:r>
            <a:r>
              <a:rPr lang="en-US" sz="2000" dirty="0"/>
              <a:t> - pronounced as "p" in "people"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Ф </a:t>
            </a:r>
            <a:r>
              <a:rPr lang="en-US" sz="2000" b="1" dirty="0" err="1"/>
              <a:t>ф</a:t>
            </a:r>
            <a:r>
              <a:rPr lang="en-US" sz="2000" dirty="0"/>
              <a:t> - pronounced as "f" in "fast"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И </a:t>
            </a:r>
            <a:r>
              <a:rPr lang="en-US" sz="2000" b="1" dirty="0" err="1"/>
              <a:t>и</a:t>
            </a:r>
            <a:r>
              <a:rPr lang="en-US" sz="2000" dirty="0"/>
              <a:t> - pronounced as "</a:t>
            </a:r>
            <a:r>
              <a:rPr lang="en-US" sz="2000" dirty="0" err="1"/>
              <a:t>ee</a:t>
            </a:r>
            <a:r>
              <a:rPr lang="en-US" sz="2000" dirty="0"/>
              <a:t>" in "feet"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Й </a:t>
            </a:r>
            <a:r>
              <a:rPr lang="en-US" sz="2000" b="1" dirty="0" err="1"/>
              <a:t>й</a:t>
            </a:r>
            <a:r>
              <a:rPr lang="en-US" sz="2000" dirty="0"/>
              <a:t> - pronounced as "y" in "boy"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Л </a:t>
            </a:r>
            <a:r>
              <a:rPr lang="en-US" sz="2000" b="1" dirty="0" err="1"/>
              <a:t>л</a:t>
            </a:r>
            <a:r>
              <a:rPr lang="en-US" sz="2000" dirty="0"/>
              <a:t> - pronounced as "l" in "last"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Ц </a:t>
            </a:r>
            <a:r>
              <a:rPr lang="en-US" sz="2000" b="1" dirty="0" err="1"/>
              <a:t>ц</a:t>
            </a:r>
            <a:r>
              <a:rPr lang="en-US" sz="2000" dirty="0"/>
              <a:t> - pronounced as "</a:t>
            </a:r>
            <a:r>
              <a:rPr lang="en-US" sz="2000" dirty="0" err="1"/>
              <a:t>ts</a:t>
            </a:r>
            <a:r>
              <a:rPr lang="en-US" sz="2000" dirty="0"/>
              <a:t>" in "its"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b="1" dirty="0"/>
              <a:t>Ш </a:t>
            </a:r>
            <a:r>
              <a:rPr lang="en-US" sz="2000" b="1" dirty="0" err="1"/>
              <a:t>ш</a:t>
            </a:r>
            <a:r>
              <a:rPr lang="en-US" sz="2000" dirty="0"/>
              <a:t> - pronounced as "</a:t>
            </a:r>
            <a:r>
              <a:rPr lang="en-US" sz="2000" dirty="0" err="1"/>
              <a:t>sh</a:t>
            </a:r>
            <a:r>
              <a:rPr lang="en-US" sz="2000" dirty="0"/>
              <a:t>" in “short”</a:t>
            </a:r>
            <a:endParaRPr lang="ru-RU" sz="20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20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Щ </a:t>
            </a:r>
            <a:r>
              <a:rPr lang="en-US" sz="2000" b="1" dirty="0" err="1"/>
              <a:t>щ</a:t>
            </a:r>
            <a:r>
              <a:rPr lang="en-US" sz="2000" dirty="0"/>
              <a:t> - pronounced as "</a:t>
            </a:r>
            <a:r>
              <a:rPr lang="en-US" sz="2000" dirty="0" err="1"/>
              <a:t>shch</a:t>
            </a:r>
            <a:r>
              <a:rPr lang="en-US" sz="2000" dirty="0"/>
              <a:t>" in "bush chat". This letter reminds a combination of "Ш" (</a:t>
            </a:r>
            <a:r>
              <a:rPr lang="en-US" sz="2000" dirty="0" err="1"/>
              <a:t>sh</a:t>
            </a:r>
            <a:r>
              <a:rPr lang="en-US" sz="2000" dirty="0"/>
              <a:t>) and "Ч" (</a:t>
            </a:r>
            <a:r>
              <a:rPr lang="en-US" sz="2000" dirty="0" err="1"/>
              <a:t>ch</a:t>
            </a:r>
            <a:r>
              <a:rPr lang="en-US" sz="2000" dirty="0"/>
              <a:t>).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Э </a:t>
            </a:r>
            <a:r>
              <a:rPr lang="en-US" sz="2000" b="1" dirty="0" err="1"/>
              <a:t>э</a:t>
            </a:r>
            <a:r>
              <a:rPr lang="en-US" sz="2000" dirty="0"/>
              <a:t> - pronounced as "e" in "echo"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Ю </a:t>
            </a:r>
            <a:r>
              <a:rPr lang="en-US" sz="2000" b="1" dirty="0" err="1"/>
              <a:t>ю</a:t>
            </a:r>
            <a:r>
              <a:rPr lang="en-US" sz="2000" dirty="0"/>
              <a:t> - pronounced as English "you" but shorter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   </a:t>
            </a:r>
            <a:r>
              <a:rPr lang="en-US" sz="2000" b="1" dirty="0"/>
              <a:t>Я </a:t>
            </a:r>
            <a:r>
              <a:rPr lang="en-US" sz="2000" b="1" dirty="0" err="1"/>
              <a:t>я</a:t>
            </a:r>
            <a:r>
              <a:rPr lang="en-US" sz="2000" dirty="0"/>
              <a:t> - pronounced as "</a:t>
            </a:r>
            <a:r>
              <a:rPr lang="en-US" sz="2000" dirty="0" err="1"/>
              <a:t>ya</a:t>
            </a:r>
            <a:r>
              <a:rPr lang="en-US" sz="2000" dirty="0"/>
              <a:t>" in "yard"</a:t>
            </a:r>
          </a:p>
        </p:txBody>
      </p:sp>
    </p:spTree>
    <p:extLst>
      <p:ext uri="{BB962C8B-B14F-4D97-AF65-F5344CB8AC3E}">
        <p14:creationId xmlns:p14="http://schemas.microsoft.com/office/powerpoint/2010/main" val="2622302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ru-RU" sz="2400" dirty="0"/>
              <a:t>Дядя - </a:t>
            </a:r>
            <a:r>
              <a:rPr lang="en-US" sz="2400" dirty="0"/>
              <a:t>an uncle</a:t>
            </a:r>
          </a:p>
          <a:p>
            <a:r>
              <a:rPr lang="ru-RU" sz="2400" dirty="0"/>
              <a:t>Бой - </a:t>
            </a:r>
            <a:r>
              <a:rPr lang="en-US" sz="2400" dirty="0"/>
              <a:t>a battle</a:t>
            </a:r>
          </a:p>
          <a:p>
            <a:r>
              <a:rPr lang="ru-RU" sz="2400" dirty="0"/>
              <a:t>Юля - </a:t>
            </a:r>
            <a:r>
              <a:rPr lang="en-US" sz="2400" dirty="0" err="1"/>
              <a:t>Yulia</a:t>
            </a:r>
            <a:r>
              <a:rPr lang="en-US" sz="2400" dirty="0"/>
              <a:t> (female name)</a:t>
            </a:r>
          </a:p>
          <a:p>
            <a:r>
              <a:rPr lang="ru-RU" sz="2400" dirty="0"/>
              <a:t>Эти - </a:t>
            </a:r>
            <a:r>
              <a:rPr lang="en-US" sz="2400" dirty="0"/>
              <a:t>these</a:t>
            </a:r>
          </a:p>
          <a:p>
            <a:r>
              <a:rPr lang="ru-RU" sz="2400" dirty="0"/>
              <a:t>Флаги - </a:t>
            </a:r>
            <a:r>
              <a:rPr lang="en-US" sz="2400" dirty="0"/>
              <a:t>flags</a:t>
            </a:r>
          </a:p>
          <a:p>
            <a:r>
              <a:rPr lang="ru-RU" sz="2400" dirty="0"/>
              <a:t>Рэп - </a:t>
            </a:r>
            <a:r>
              <a:rPr lang="en-US" sz="2400" dirty="0"/>
              <a:t>rap (music)</a:t>
            </a:r>
          </a:p>
          <a:p>
            <a:r>
              <a:rPr lang="ru-RU" sz="2400" dirty="0"/>
              <a:t>Ёлка - </a:t>
            </a:r>
            <a:r>
              <a:rPr lang="en-US" sz="2400" dirty="0"/>
              <a:t>a fir-tree</a:t>
            </a:r>
          </a:p>
          <a:p>
            <a:r>
              <a:rPr lang="ru-RU" sz="2400" dirty="0"/>
              <a:t>Москва – </a:t>
            </a:r>
            <a:r>
              <a:rPr lang="en-US" sz="2400" dirty="0"/>
              <a:t>Moscow</a:t>
            </a:r>
            <a:endParaRPr lang="ru-RU" sz="2400" dirty="0"/>
          </a:p>
          <a:p>
            <a:r>
              <a:rPr lang="ru-RU" sz="2400" dirty="0"/>
              <a:t>Ящик - </a:t>
            </a:r>
            <a:r>
              <a:rPr lang="en-US" sz="2400" dirty="0"/>
              <a:t>a box</a:t>
            </a:r>
          </a:p>
          <a:p>
            <a:r>
              <a:rPr lang="ru-RU" sz="2400" dirty="0"/>
              <a:t>Ёж - </a:t>
            </a:r>
            <a:r>
              <a:rPr lang="en-US" sz="2400" dirty="0"/>
              <a:t>a hedgehog</a:t>
            </a:r>
          </a:p>
          <a:p>
            <a:r>
              <a:rPr lang="ru-RU" sz="2400" dirty="0"/>
              <a:t>Шкаф - </a:t>
            </a:r>
            <a:r>
              <a:rPr lang="en-US" sz="2400" dirty="0"/>
              <a:t>a cupboard</a:t>
            </a:r>
          </a:p>
          <a:p>
            <a:r>
              <a:rPr lang="ru-RU" sz="2400" dirty="0"/>
              <a:t>Цвет - </a:t>
            </a:r>
            <a:r>
              <a:rPr lang="en-US" sz="2400" dirty="0"/>
              <a:t>a color</a:t>
            </a:r>
          </a:p>
        </p:txBody>
      </p:sp>
    </p:spTree>
    <p:extLst>
      <p:ext uri="{BB962C8B-B14F-4D97-AF65-F5344CB8AC3E}">
        <p14:creationId xmlns:p14="http://schemas.microsoft.com/office/powerpoint/2010/main" val="2640921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The Rare 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last group includes three letters that do not exist in English</a:t>
            </a:r>
            <a:br>
              <a:rPr lang="en-US" dirty="0"/>
            </a:br>
            <a:r>
              <a:rPr lang="en-US" b="1" dirty="0"/>
              <a:t>Ы </a:t>
            </a:r>
            <a:r>
              <a:rPr lang="en-US" b="1" dirty="0" err="1"/>
              <a:t>ы</a:t>
            </a:r>
            <a:r>
              <a:rPr lang="en-US" dirty="0"/>
              <a:t> - pronounced as a combination of two sounds: "</a:t>
            </a:r>
            <a:r>
              <a:rPr lang="en-US" dirty="0" err="1"/>
              <a:t>i</a:t>
            </a:r>
            <a:r>
              <a:rPr lang="en-US" dirty="0"/>
              <a:t>" as in "kit" and "u" as in "sugar“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Ь </a:t>
            </a:r>
            <a:r>
              <a:rPr lang="en-US" b="1" dirty="0" err="1"/>
              <a:t>ь</a:t>
            </a:r>
            <a:r>
              <a:rPr lang="en-US" dirty="0"/>
              <a:t> - not pronounced. It is used to make the preceding consonant sound as if a "y" sound was added to it.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Ъ </a:t>
            </a:r>
            <a:r>
              <a:rPr lang="en-US" b="1" dirty="0" err="1"/>
              <a:t>ъ</a:t>
            </a:r>
            <a:r>
              <a:rPr lang="en-US" dirty="0"/>
              <a:t> - not pronounced. It is used to signal a slight pause between syllables.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51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dirty="0" err="1"/>
              <a:t>Быт</a:t>
            </a:r>
            <a:r>
              <a:rPr lang="en-US" dirty="0"/>
              <a:t> - everyday life</a:t>
            </a:r>
            <a:br>
              <a:rPr lang="en-US" dirty="0"/>
            </a:br>
            <a:r>
              <a:rPr lang="en-US" dirty="0" err="1"/>
              <a:t>Рыба</a:t>
            </a:r>
            <a:r>
              <a:rPr lang="en-US" dirty="0"/>
              <a:t> - fish</a:t>
            </a:r>
            <a:br>
              <a:rPr lang="en-US" dirty="0"/>
            </a:br>
            <a:r>
              <a:rPr lang="en-US" dirty="0" err="1"/>
              <a:t>Мы</a:t>
            </a:r>
            <a:r>
              <a:rPr lang="en-US" dirty="0"/>
              <a:t> – we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ru-RU" dirty="0"/>
              <a:t>Дым - </a:t>
            </a:r>
            <a:r>
              <a:rPr lang="en-US" dirty="0"/>
              <a:t>fog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541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990601"/>
            <a:ext cx="7543800" cy="1905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THANK YOU</a:t>
            </a:r>
            <a:r>
              <a:rPr lang="ru-RU" sz="3600" dirty="0"/>
              <a:t>!</a:t>
            </a:r>
            <a:endParaRPr lang="en-US" sz="36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sz="3600" dirty="0"/>
              <a:t>СПАСИБО!</a:t>
            </a:r>
            <a:endParaRPr lang="en-US" sz="3600" dirty="0"/>
          </a:p>
        </p:txBody>
      </p:sp>
      <p:pic>
        <p:nvPicPr>
          <p:cNvPr id="2050" name="Picture 2" descr="Картинки по запросу keep calm and study russ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667000"/>
            <a:ext cx="25908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73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 Requirement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905000"/>
            <a:ext cx="7543801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Midterm – 30%</a:t>
            </a:r>
          </a:p>
          <a:p>
            <a:pPr marL="0" indent="0">
              <a:buNone/>
            </a:pPr>
            <a:r>
              <a:rPr lang="en-US" dirty="0"/>
              <a:t>Final exam – 30 %</a:t>
            </a:r>
          </a:p>
          <a:p>
            <a:pPr marL="0" indent="0">
              <a:buNone/>
            </a:pPr>
            <a:r>
              <a:rPr lang="en-US" dirty="0"/>
              <a:t>Participation – 20 %</a:t>
            </a:r>
          </a:p>
          <a:p>
            <a:pPr marL="0" indent="0">
              <a:buNone/>
            </a:pPr>
            <a:r>
              <a:rPr lang="en-US" dirty="0"/>
              <a:t>Attendance – 20 % </a:t>
            </a:r>
          </a:p>
          <a:p>
            <a:pPr marL="0" indent="0">
              <a:buNone/>
            </a:pPr>
            <a:r>
              <a:rPr lang="en-US" dirty="0"/>
              <a:t>This class is not a lecture, </a:t>
            </a:r>
            <a:r>
              <a:rPr lang="en-US" b="1" dirty="0"/>
              <a:t>your participation is required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 err="1"/>
              <a:t>Lyubov</a:t>
            </a:r>
            <a:r>
              <a:rPr lang="en-US" dirty="0"/>
              <a:t> </a:t>
            </a:r>
            <a:r>
              <a:rPr lang="en-US" dirty="0" err="1"/>
              <a:t>Cheremisina</a:t>
            </a:r>
            <a:r>
              <a:rPr lang="en-US" dirty="0"/>
              <a:t> (</a:t>
            </a:r>
            <a:r>
              <a:rPr lang="en-US" dirty="0" err="1"/>
              <a:t>Lyuba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lyubba.taiwan@gmail.com</a:t>
            </a:r>
            <a:r>
              <a:rPr lang="en-US" dirty="0"/>
              <a:t>        </a:t>
            </a:r>
          </a:p>
          <a:p>
            <a:pPr marL="0" indent="0">
              <a:buNone/>
            </a:pPr>
            <a:r>
              <a:rPr lang="en-US" dirty="0"/>
              <a:t>Mob.: 0955934137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134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GOOD LUCK and study russ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8487446" cy="477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 study Russian Language?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066799"/>
            <a:ext cx="7756898" cy="52116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Lubov Che\Desktop\FILOLOGIA\job opportunit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66" y="1283023"/>
            <a:ext cx="8466988" cy="47792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ubov Che\Desktop\FILOLOGIA\learn Russi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43" y="646431"/>
            <a:ext cx="7792034" cy="56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28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 about Russian Alphabet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 </a:t>
            </a:r>
            <a:r>
              <a:rPr lang="en-US" b="1" dirty="0"/>
              <a:t>Russian alphabet</a:t>
            </a:r>
            <a:r>
              <a:rPr lang="en-US" dirty="0"/>
              <a:t> consists of </a:t>
            </a:r>
            <a:r>
              <a:rPr lang="en-US" b="1" dirty="0"/>
              <a:t>33 letters</a:t>
            </a:r>
            <a:r>
              <a:rPr lang="en-US" dirty="0"/>
              <a:t>, </a:t>
            </a:r>
          </a:p>
          <a:p>
            <a:r>
              <a:rPr lang="en-US" dirty="0"/>
              <a:t>20 consonants,</a:t>
            </a:r>
          </a:p>
          <a:p>
            <a:r>
              <a:rPr lang="en-US" dirty="0"/>
              <a:t> 11 vowels </a:t>
            </a:r>
          </a:p>
          <a:p>
            <a:r>
              <a:rPr lang="en-US" dirty="0"/>
              <a:t>two are signs (the soft sign and the hard sign). Is adopted from the Cyrillic alphabet </a:t>
            </a:r>
          </a:p>
          <a:p>
            <a:r>
              <a:rPr lang="en-US" dirty="0"/>
              <a:t>(9th century in the First Bulgarian Empire)</a:t>
            </a:r>
          </a:p>
          <a:p>
            <a:r>
              <a:rPr lang="en-US" dirty="0"/>
              <a:t>The Russian alphabet borrows some letters from Greek and Hebrew.</a:t>
            </a:r>
          </a:p>
        </p:txBody>
      </p:sp>
    </p:spTree>
    <p:extLst>
      <p:ext uri="{BB962C8B-B14F-4D97-AF65-F5344CB8AC3E}">
        <p14:creationId xmlns:p14="http://schemas.microsoft.com/office/powerpoint/2010/main" val="4251996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12837"/>
            <a:ext cx="3232830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 descr="C:\Users\Lubov Che\Desktop\FILOLOGIA\Structure_of_the_First_Bulgarian_Empi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12837"/>
            <a:ext cx="5135434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304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571" y="1219200"/>
            <a:ext cx="8296729" cy="1534886"/>
          </a:xfrm>
        </p:spPr>
        <p:txBody>
          <a:bodyPr>
            <a:normAutofit/>
          </a:bodyPr>
          <a:lstStyle/>
          <a:p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99571" y="2286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Alphabet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100544"/>
              </p:ext>
            </p:extLst>
          </p:nvPr>
        </p:nvGraphicFramePr>
        <p:xfrm>
          <a:off x="457200" y="2057400"/>
          <a:ext cx="8229595" cy="2743041"/>
        </p:xfrm>
        <a:graphic>
          <a:graphicData uri="http://schemas.openxmlformats.org/drawingml/2006/table">
            <a:tbl>
              <a:tblPr/>
              <a:tblGrid>
                <a:gridCol w="748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914347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" tooltip="A (Cyrillic)"/>
                        </a:rPr>
                        <a:t>А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a/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" tooltip="Be (Cyrillic)"/>
                        </a:rPr>
                        <a:t>Б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b/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4" tooltip="Ve (Cyrillic)"/>
                        </a:rPr>
                        <a:t>В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v/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5" tooltip="Ge (Cyrillic)"/>
                        </a:rPr>
                        <a:t>Г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ɡ/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6" tooltip="De (Cyrillic)"/>
                        </a:rPr>
                        <a:t>Д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d/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7" tooltip="Ye (Cyrillic)"/>
                        </a:rPr>
                        <a:t>Е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je/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8" tooltip="Yo (Cyrillic)"/>
                        </a:rPr>
                        <a:t>Ё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jo/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9" tooltip="Zhe (Cyrillic)"/>
                        </a:rPr>
                        <a:t>Ж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ʐ/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0" tooltip="Ze (Cyrillic)"/>
                        </a:rPr>
                        <a:t>З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z/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1" tooltip="I (Cyrillic)"/>
                        </a:rPr>
                        <a:t>И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i/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2" tooltip="Short I"/>
                        </a:rPr>
                        <a:t>Й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347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3" tooltip="Ka (Cyrillic)"/>
                        </a:rPr>
                        <a:t>К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k/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4" tooltip="El (Cyrillic)"/>
                        </a:rPr>
                        <a:t>Л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l/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5" tooltip="Em (Cyrillic)"/>
                        </a:rPr>
                        <a:t>М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m/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6" tooltip="En (Cyrillic)"/>
                        </a:rPr>
                        <a:t>Н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n/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7" tooltip="O (Cyrillic)"/>
                        </a:rPr>
                        <a:t>О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o/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8" tooltip="Pe (Cyrillic)"/>
                        </a:rPr>
                        <a:t>П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p/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19" tooltip="Er (Cyrillic)"/>
                        </a:rPr>
                        <a:t>Р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r/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0" tooltip="Es (Cyrillic)"/>
                        </a:rPr>
                        <a:t>С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s/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1" tooltip="Te (Cyrillic)"/>
                        </a:rPr>
                        <a:t>Т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t/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2" tooltip="U (Cyrillic)"/>
                        </a:rPr>
                        <a:t>У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u/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3" tooltip="Ef (Cyrillic)"/>
                        </a:rPr>
                        <a:t>Ф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f/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47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4" tooltip="Kha (Cyrillic)"/>
                        </a:rPr>
                        <a:t>Х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x/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5" tooltip="Tse (Cyrillic)"/>
                        </a:rPr>
                        <a:t>Ц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ts/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6" tooltip="Che (Cyrillic)"/>
                        </a:rPr>
                        <a:t>Ч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tɕ/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7" tooltip="Sha (Cyrillic)"/>
                        </a:rPr>
                        <a:t>Ш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ʂ/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8" tooltip="Shcha (Cyrillic)"/>
                        </a:rPr>
                        <a:t>Щ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ɕː/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29" tooltip="Hard sign"/>
                        </a:rPr>
                        <a:t>Ъ</a:t>
                      </a:r>
                      <a:br>
                        <a:rPr lang="ru-RU"/>
                      </a:br>
                      <a:r>
                        <a:rPr lang="ru-RU"/>
                        <a:t>/-/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0" tooltip="Yery"/>
                        </a:rPr>
                        <a:t>Ы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ɨ/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1" tooltip="Soft sign"/>
                        </a:rPr>
                        <a:t>Ь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ʲ/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2" tooltip="E (Cyrillic)"/>
                        </a:rPr>
                        <a:t>Э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e/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B0080"/>
                          </a:solidFill>
                          <a:effectLst/>
                          <a:hlinkClick r:id="rId33" tooltip="Yu (Cyrillic)"/>
                        </a:rPr>
                        <a:t>Ю</a:t>
                      </a:r>
                      <a:br>
                        <a:rPr lang="ru-RU"/>
                      </a:br>
                      <a:r>
                        <a:rPr lang="ru-RU"/>
                        <a:t>/</a:t>
                      </a:r>
                      <a:r>
                        <a:rPr lang="en-US"/>
                        <a:t>ju/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rgbClr val="0B0080"/>
                          </a:solidFill>
                          <a:effectLst/>
                          <a:hlinkClick r:id="rId34" tooltip="Ya (Cyrillic)"/>
                        </a:rPr>
                        <a:t>Я</a:t>
                      </a:r>
                      <a:br>
                        <a:rPr lang="ru-RU" dirty="0"/>
                      </a:br>
                      <a:r>
                        <a:rPr lang="ru-RU" dirty="0"/>
                        <a:t>/</a:t>
                      </a:r>
                      <a:r>
                        <a:rPr lang="en-US" dirty="0"/>
                        <a:t>ja/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444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The Perfect Matches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five Russian that look and pronounced like English alphabet:</a:t>
            </a:r>
          </a:p>
          <a:p>
            <a:r>
              <a:rPr lang="en-US" b="1" dirty="0"/>
              <a:t>A а</a:t>
            </a:r>
            <a:r>
              <a:rPr lang="en-US" dirty="0"/>
              <a:t> - pronounced as in "father". It should not be confused with "a" as in "fate" or "map".</a:t>
            </a:r>
          </a:p>
          <a:p>
            <a:r>
              <a:rPr lang="en-US" dirty="0"/>
              <a:t> </a:t>
            </a:r>
            <a:r>
              <a:rPr lang="en-US" b="1" dirty="0"/>
              <a:t>K к</a:t>
            </a:r>
            <a:r>
              <a:rPr lang="en-US" dirty="0"/>
              <a:t> - pronounced as in "king".</a:t>
            </a:r>
          </a:p>
          <a:p>
            <a:r>
              <a:rPr lang="en-US" b="1" dirty="0"/>
              <a:t>O о</a:t>
            </a:r>
            <a:r>
              <a:rPr lang="en-US" dirty="0"/>
              <a:t> - pronounced as "au" in "aura". When unstressed, this letter makes a sound similar to the Russian "A" that you learned above but more reduced, almost like "u" in "under" or the first "o" in "tomato".</a:t>
            </a:r>
          </a:p>
          <a:p>
            <a:r>
              <a:rPr lang="en-US" b="1" dirty="0"/>
              <a:t> T т</a:t>
            </a:r>
            <a:r>
              <a:rPr lang="en-US" dirty="0"/>
              <a:t> - pronounced as in "time".</a:t>
            </a:r>
          </a:p>
          <a:p>
            <a:r>
              <a:rPr lang="en-US" b="1" dirty="0"/>
              <a:t>E </a:t>
            </a:r>
            <a:r>
              <a:rPr lang="en-US" b="1" dirty="0" err="1"/>
              <a:t>e</a:t>
            </a:r>
            <a:r>
              <a:rPr lang="en-US" dirty="0"/>
              <a:t> - pronounced as "ye" in "yellow".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4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Мама</a:t>
            </a:r>
            <a:r>
              <a:rPr lang="en-US" sz="2800" dirty="0"/>
              <a:t> - a mother</a:t>
            </a:r>
            <a:br>
              <a:rPr lang="en-US" sz="2800" dirty="0"/>
            </a:br>
            <a:r>
              <a:rPr lang="en-US" sz="2800" dirty="0" err="1"/>
              <a:t>Кот</a:t>
            </a:r>
            <a:r>
              <a:rPr lang="en-US" sz="2800" dirty="0"/>
              <a:t> - a cat</a:t>
            </a:r>
            <a:br>
              <a:rPr lang="en-US" sz="2800" dirty="0"/>
            </a:br>
            <a:r>
              <a:rPr lang="en-US" sz="2800" dirty="0" err="1"/>
              <a:t>Там</a:t>
            </a:r>
            <a:r>
              <a:rPr lang="en-US" sz="2800" dirty="0"/>
              <a:t> - there</a:t>
            </a:r>
            <a:br>
              <a:rPr lang="en-US" sz="2800" dirty="0"/>
            </a:br>
            <a:r>
              <a:rPr lang="en-US" sz="2800" dirty="0" err="1"/>
              <a:t>Акт</a:t>
            </a:r>
            <a:r>
              <a:rPr lang="en-US" sz="2800" dirty="0"/>
              <a:t> - an act</a:t>
            </a:r>
            <a:br>
              <a:rPr lang="en-US" sz="2800" dirty="0"/>
            </a:br>
            <a:r>
              <a:rPr lang="en-US" sz="2800" dirty="0" err="1"/>
              <a:t>Том</a:t>
            </a:r>
            <a:r>
              <a:rPr lang="ru-RU" sz="2800" dirty="0"/>
              <a:t>а</a:t>
            </a:r>
            <a:r>
              <a:rPr lang="en-US" sz="2800" dirty="0"/>
              <a:t> – </a:t>
            </a:r>
            <a:r>
              <a:rPr lang="en-US" sz="2800" dirty="0" err="1"/>
              <a:t>Toma</a:t>
            </a:r>
            <a:r>
              <a:rPr lang="en-US" sz="2800" dirty="0"/>
              <a:t> (short for Tamara (girls name)</a:t>
            </a:r>
          </a:p>
          <a:p>
            <a:r>
              <a:rPr lang="ru-RU" sz="2800" dirty="0"/>
              <a:t>-Кто это?  </a:t>
            </a:r>
            <a:r>
              <a:rPr lang="en-US" sz="2800" dirty="0"/>
              <a:t>Who is it?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ru-RU" sz="2800" dirty="0"/>
              <a:t>-Это Тома. </a:t>
            </a:r>
            <a:r>
              <a:rPr lang="en-US" sz="2800" dirty="0"/>
              <a:t>This is </a:t>
            </a:r>
            <a:r>
              <a:rPr lang="en-US" sz="2800" dirty="0" err="1"/>
              <a:t>Toma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68349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1421</TotalTime>
  <Words>261</Words>
  <Application>Microsoft Office PowerPoint</Application>
  <PresentationFormat>On-screen Show (4:3)</PresentationFormat>
  <Paragraphs>127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新細明體</vt:lpstr>
      <vt:lpstr>Calibri</vt:lpstr>
      <vt:lpstr>Calibri Light</vt:lpstr>
      <vt:lpstr>Retrospect</vt:lpstr>
      <vt:lpstr> Русский язык 俄文(一)</vt:lpstr>
      <vt:lpstr>Class Requirement</vt:lpstr>
      <vt:lpstr>PowerPoint Presentation</vt:lpstr>
      <vt:lpstr>Why  study Russian Language?</vt:lpstr>
      <vt:lpstr>Facts about Russian Alphabet</vt:lpstr>
      <vt:lpstr>PowerPoint Presentation</vt:lpstr>
      <vt:lpstr>  </vt:lpstr>
      <vt:lpstr>1. The Perfect Matches</vt:lpstr>
      <vt:lpstr>Practice</vt:lpstr>
      <vt:lpstr>2. The False Friends</vt:lpstr>
      <vt:lpstr>Practice</vt:lpstr>
      <vt:lpstr>3. The Secret Agents</vt:lpstr>
      <vt:lpstr>PowerPoint Presentation</vt:lpstr>
      <vt:lpstr>Practice</vt:lpstr>
      <vt:lpstr>4. The Rare Aves</vt:lpstr>
      <vt:lpstr>Practice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Lubov Che</dc:creator>
  <cp:lastModifiedBy>Liubov Cheremisina</cp:lastModifiedBy>
  <cp:revision>14</cp:revision>
  <dcterms:created xsi:type="dcterms:W3CDTF">2017-09-16T12:04:31Z</dcterms:created>
  <dcterms:modified xsi:type="dcterms:W3CDTF">2017-09-19T05:10:28Z</dcterms:modified>
</cp:coreProperties>
</file>